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9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1.xml" ContentType="application/vnd.openxmlformats-officedocument.theme+xml"/>
  <Override PartName="/ppt/slideLayouts/slideLayout30.xml" ContentType="application/vnd.openxmlformats-officedocument.presentationml.slideLayout+xml"/>
  <Override PartName="/ppt/theme/theme1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3.xml" ContentType="application/vnd.openxmlformats-officedocument.theme+xml"/>
  <Override PartName="/ppt/slideLayouts/slideLayout33.xml" ContentType="application/vnd.openxmlformats-officedocument.presentationml.slideLayout+xml"/>
  <Override PartName="/ppt/theme/theme14.xml" ContentType="application/vnd.openxmlformats-officedocument.theme+xml"/>
  <Override PartName="/ppt/slideLayouts/slideLayout34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3704" r:id="rId2"/>
    <p:sldMasterId id="2147483708" r:id="rId3"/>
    <p:sldMasterId id="2147483724" r:id="rId4"/>
    <p:sldMasterId id="2147483712" r:id="rId5"/>
    <p:sldMasterId id="2147483714" r:id="rId6"/>
    <p:sldMasterId id="2147483716" r:id="rId7"/>
    <p:sldMasterId id="2147483684" r:id="rId8"/>
    <p:sldMasterId id="2147483674" r:id="rId9"/>
    <p:sldMasterId id="2147483696" r:id="rId10"/>
    <p:sldMasterId id="2147483688" r:id="rId11"/>
    <p:sldMasterId id="2147483672" r:id="rId12"/>
    <p:sldMasterId id="2147483718" r:id="rId13"/>
    <p:sldMasterId id="2147483720" r:id="rId14"/>
    <p:sldMasterId id="2147483722" r:id="rId15"/>
  </p:sldMasterIdLst>
  <p:notesMasterIdLst>
    <p:notesMasterId r:id="rId27"/>
  </p:notesMasterIdLst>
  <p:sldIdLst>
    <p:sldId id="256" r:id="rId16"/>
    <p:sldId id="266" r:id="rId17"/>
    <p:sldId id="262" r:id="rId18"/>
    <p:sldId id="260" r:id="rId19"/>
    <p:sldId id="307" r:id="rId20"/>
    <p:sldId id="306" r:id="rId21"/>
    <p:sldId id="305" r:id="rId22"/>
    <p:sldId id="322" r:id="rId23"/>
    <p:sldId id="319" r:id="rId24"/>
    <p:sldId id="323" r:id="rId25"/>
    <p:sldId id="25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0"/>
    <p:restoredTop sz="94701"/>
  </p:normalViewPr>
  <p:slideViewPr>
    <p:cSldViewPr snapToGrid="0" snapToObjects="1">
      <p:cViewPr varScale="1">
        <p:scale>
          <a:sx n="89" d="100"/>
          <a:sy n="89" d="100"/>
        </p:scale>
        <p:origin x="108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1518" y="12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AAA90-823F-DC4D-97DA-1717671DFB7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62496-206A-7245-9035-8E6E0DD62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0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ero2devops.com/blog/bash-scripting-cheat-shee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party_cert_tip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shell.com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heatsheet.wtf/bash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86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Variables</a:t>
            </a:r>
          </a:p>
          <a:p>
            <a:r>
              <a:rPr lang="en-US" dirty="0"/>
              <a:t>- The name of a variable should only contain letters (a to z or A to Z), numbers ( 0 to 9), or the underscore character ( _). Variables should also always start with a letter</a:t>
            </a:r>
          </a:p>
          <a:p>
            <a:r>
              <a:rPr lang="en-US" dirty="0"/>
              <a:t>- The command export is used to make a shell variable known to subsequently executed programs. Essentially, the export command creates a globally accessible variable when it is run.</a:t>
            </a:r>
          </a:p>
          <a:p>
            <a:endParaRPr lang="en-US" dirty="0"/>
          </a:p>
          <a:p>
            <a:r>
              <a:rPr lang="en-US" dirty="0"/>
              <a:t>• Arguments</a:t>
            </a:r>
          </a:p>
          <a:p>
            <a:r>
              <a:rPr lang="en-US" dirty="0"/>
              <a:t>$0 = name of the script</a:t>
            </a:r>
          </a:p>
          <a:p>
            <a:r>
              <a:rPr lang="en-US" dirty="0"/>
              <a:t>$1, $2, $3, = positional arguments</a:t>
            </a:r>
          </a:p>
          <a:p>
            <a:r>
              <a:rPr lang="en-US" dirty="0"/>
              <a:t>$# = number of arguments</a:t>
            </a:r>
          </a:p>
          <a:p>
            <a:r>
              <a:rPr lang="en-US" dirty="0"/>
              <a:t>$@ = what parameters were passed</a:t>
            </a:r>
          </a:p>
          <a:p>
            <a:r>
              <a:rPr lang="en-US" dirty="0"/>
              <a:t>$? = was last command successful, 0 means 'yes', 1 means 'no’ </a:t>
            </a:r>
          </a:p>
          <a:p>
            <a:endParaRPr lang="en-US" dirty="0"/>
          </a:p>
          <a:p>
            <a:r>
              <a:rPr lang="en-US" dirty="0"/>
              <a:t>• for loops are the power of iteration</a:t>
            </a:r>
          </a:p>
          <a:p>
            <a:r>
              <a:rPr lang="en-US" dirty="0"/>
              <a:t>Example: for f in $(ls); do file $f; done (a.k.a. a bash one-liner)</a:t>
            </a:r>
          </a:p>
          <a:p>
            <a:endParaRPr lang="en-US" dirty="0"/>
          </a:p>
          <a:p>
            <a:r>
              <a:rPr lang="en-US" dirty="0"/>
              <a:t>• share link: </a:t>
            </a:r>
            <a:r>
              <a:rPr lang="en-US" dirty="0">
                <a:hlinkClick r:id="rId3"/>
              </a:rPr>
              <a:t>https://www.zero2devops.com/blog/bash-scripting-cheat-sheet</a:t>
            </a:r>
            <a:r>
              <a:rPr lang="en-US" dirty="0"/>
              <a:t> </a:t>
            </a:r>
          </a:p>
          <a:p>
            <a:r>
              <a:rPr lang="en-US" dirty="0"/>
              <a:t>• share file template.sh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27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08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90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2"/>
                </a:solidFill>
              </a:rPr>
              <a:t>Example: If an objective has a weight of 4, there will be 4 questions on the exam related to that objective [2]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1200" dirty="0">
                <a:solidFill>
                  <a:schemeClr val="tx2"/>
                </a:solidFill>
              </a:rPr>
              <a:t>Link: 3rd party cert tips video </a:t>
            </a:r>
            <a:r>
              <a:rPr lang="en-US" sz="1200" dirty="0">
                <a:solidFill>
                  <a:schemeClr val="tx2"/>
                </a:solidFill>
                <a:hlinkClick r:id="rId3"/>
              </a:rPr>
              <a:t>https://bit.ly/3party_cert_tips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19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56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n w="0"/>
              </a:rPr>
              <a:t>• A weight of “1” equates to 1 exam question</a:t>
            </a:r>
          </a:p>
          <a:p>
            <a:r>
              <a:rPr lang="en-US" b="0" cap="none" spc="0" dirty="0">
                <a:ln w="0"/>
                <a:solidFill>
                  <a:schemeClr val="tx1"/>
                </a:solidFill>
              </a:rPr>
              <a:t>• Since there is a weight of ‘4’, you will see 4 questions on scripting!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45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</a:t>
            </a:r>
            <a:r>
              <a:rPr lang="en-US" sz="1200" b="0" i="0" dirty="0">
                <a:effectLst/>
              </a:rPr>
              <a:t>Anyone who passes an LPI exam may not retake that exam for two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83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commands used in today’s content, ‘#’ denotes a comment</a:t>
            </a:r>
          </a:p>
          <a:p>
            <a:endParaRPr lang="en-US" dirty="0"/>
          </a:p>
          <a:p>
            <a:r>
              <a:rPr lang="en-US" dirty="0"/>
              <a:t>echo “Hello World”  #prints the info in double quotes to STDOUT</a:t>
            </a:r>
          </a:p>
          <a:p>
            <a:r>
              <a:rPr lang="en-US" dirty="0"/>
              <a:t>echo $SHELL  #prints the value of current shell to STDOUT</a:t>
            </a:r>
          </a:p>
          <a:p>
            <a:r>
              <a:rPr lang="en-US" dirty="0"/>
              <a:t>echo $@  #prints the value of any parameters passed to the script</a:t>
            </a:r>
          </a:p>
          <a:p>
            <a:r>
              <a:rPr lang="en-US" dirty="0"/>
              <a:t>echo $?  #was the last command exit successful? (0 means 'yes', 1 means 'no’)</a:t>
            </a:r>
          </a:p>
          <a:p>
            <a:endParaRPr lang="en-US" dirty="0"/>
          </a:p>
          <a:p>
            <a:r>
              <a:rPr lang="en-US" dirty="0" err="1"/>
              <a:t>ipaddress</a:t>
            </a:r>
            <a:r>
              <a:rPr lang="en-US" dirty="0"/>
              <a:t>=“192.168.1.5”  #assigns a specific </a:t>
            </a:r>
            <a:r>
              <a:rPr lang="en-US" dirty="0" err="1"/>
              <a:t>ip</a:t>
            </a:r>
            <a:r>
              <a:rPr lang="en-US" dirty="0"/>
              <a:t> address to the variable </a:t>
            </a:r>
            <a:r>
              <a:rPr lang="en-US" dirty="0" err="1"/>
              <a:t>ipaddress</a:t>
            </a:r>
            <a:endParaRPr lang="en-US" dirty="0"/>
          </a:p>
          <a:p>
            <a:r>
              <a:rPr lang="en-US" dirty="0"/>
              <a:t>echo $</a:t>
            </a:r>
            <a:r>
              <a:rPr lang="en-US" dirty="0" err="1"/>
              <a:t>ipaddress</a:t>
            </a:r>
            <a:r>
              <a:rPr lang="en-US" dirty="0"/>
              <a:t> #prints the value of the variable to STDOUT</a:t>
            </a:r>
          </a:p>
          <a:p>
            <a:endParaRPr lang="en-US" dirty="0"/>
          </a:p>
          <a:p>
            <a:r>
              <a:rPr lang="en-US" dirty="0"/>
              <a:t>export, export –p  #used to make the variable available to the shell</a:t>
            </a:r>
          </a:p>
          <a:p>
            <a:r>
              <a:rPr lang="en-US" dirty="0"/>
              <a:t>export EDITOR=/</a:t>
            </a:r>
            <a:r>
              <a:rPr lang="en-US" dirty="0" err="1"/>
              <a:t>usr</a:t>
            </a:r>
            <a:r>
              <a:rPr lang="en-US" dirty="0"/>
              <a:t>/bin/vim  #changes the default editor to vim!</a:t>
            </a:r>
          </a:p>
          <a:p>
            <a:r>
              <a:rPr lang="en-US" dirty="0"/>
              <a:t>export |grep EDITOR  #finds the value of the EDITOR env variable; prints to STDOUT</a:t>
            </a:r>
          </a:p>
          <a:p>
            <a:endParaRPr lang="en-US" dirty="0"/>
          </a:p>
          <a:p>
            <a:r>
              <a:rPr lang="en-US" dirty="0"/>
              <a:t>touch &lt;name of script&gt;  #creates an empty file</a:t>
            </a:r>
          </a:p>
          <a:p>
            <a:r>
              <a:rPr lang="en-US" dirty="0"/>
              <a:t>vim &lt;name of script&gt;  #edits the script</a:t>
            </a:r>
          </a:p>
          <a:p>
            <a:r>
              <a:rPr lang="en-US" dirty="0"/>
              <a:t>ls –</a:t>
            </a:r>
            <a:r>
              <a:rPr lang="en-US" dirty="0" err="1"/>
              <a:t>ltr</a:t>
            </a:r>
            <a:r>
              <a:rPr lang="en-US" dirty="0"/>
              <a:t>  #checks if the script was updated</a:t>
            </a:r>
          </a:p>
          <a:p>
            <a:r>
              <a:rPr lang="en-US" dirty="0"/>
              <a:t>cat &lt;name of script&gt;  #prints the contents of the script to STDOUT</a:t>
            </a:r>
          </a:p>
          <a:p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a+x</a:t>
            </a:r>
            <a:r>
              <a:rPr lang="en-US" dirty="0"/>
              <a:t> &lt;name of script&gt;  #makes the script executable for all users</a:t>
            </a:r>
          </a:p>
          <a:p>
            <a:endParaRPr lang="en-US" dirty="0"/>
          </a:p>
          <a:p>
            <a:r>
              <a:rPr lang="en-US" dirty="0"/>
              <a:t>• Link: </a:t>
            </a:r>
            <a:r>
              <a:rPr lang="en-US" dirty="0">
                <a:hlinkClick r:id="rId3"/>
              </a:rPr>
              <a:t>https://explainshell.com/</a:t>
            </a:r>
            <a:r>
              <a:rPr lang="en-US" dirty="0"/>
              <a:t> </a:t>
            </a:r>
          </a:p>
          <a:p>
            <a:r>
              <a:rPr lang="en-US" dirty="0"/>
              <a:t>• Link: </a:t>
            </a:r>
            <a:r>
              <a:rPr lang="en-US" dirty="0">
                <a:hlinkClick r:id="rId4"/>
              </a:rPr>
              <a:t>https://www.cheatsheet.wtf/bash/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99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Graphic: nano editor with contents of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os</a:t>
            </a:r>
            <a:r>
              <a:rPr lang="en-US" dirty="0"/>
              <a:t>-release file</a:t>
            </a:r>
          </a:p>
          <a:p>
            <a:endParaRPr lang="en-US" dirty="0"/>
          </a:p>
          <a:p>
            <a:r>
              <a:rPr lang="en-US" dirty="0"/>
              <a:t>• Link: </a:t>
            </a:r>
            <a:r>
              <a:rPr lang="en-US" dirty="0" err="1"/>
              <a:t>Cheatography</a:t>
            </a:r>
            <a:r>
              <a:rPr lang="en-US" dirty="0"/>
              <a:t> Nano Cheat Sheet </a:t>
            </a:r>
          </a:p>
          <a:p>
            <a:r>
              <a:rPr lang="en-US" dirty="0"/>
              <a:t>• Link: </a:t>
            </a:r>
            <a:r>
              <a:rPr lang="en-US" dirty="0" err="1"/>
              <a:t>PhoenixNap</a:t>
            </a:r>
            <a:r>
              <a:rPr lang="en-US" dirty="0"/>
              <a:t> Vim Cheat Sheet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80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Share Opensource.com: Bash Cheat Sheet</a:t>
            </a:r>
          </a:p>
          <a:p>
            <a:r>
              <a:rPr lang="en-US" dirty="0"/>
              <a:t>    - has good export examples, how to examine executables, redirection, 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03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7193" y="6061196"/>
            <a:ext cx="60098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61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2185" y="6100951"/>
            <a:ext cx="6009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2991771" y="6029392"/>
            <a:ext cx="86614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9440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0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.jp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3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2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3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50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8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62763"/>
          </a:xfrm>
          <a:prstGeom prst="rect">
            <a:avLst/>
          </a:prstGeom>
        </p:spPr>
      </p:pic>
      <p:sp>
        <p:nvSpPr>
          <p:cNvPr id="3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3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9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5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6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1" r:id="rId4"/>
    <p:sldLayoutId id="2147483680" r:id="rId5"/>
    <p:sldLayoutId id="2147483682" r:id="rId6"/>
    <p:sldLayoutId id="214748368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lpi.org/our-certifications/linux-essentials-overvie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wiki.lpi.org/wiki/Linux_Essentials_Objectives_V1.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iki.lpi.org/wiki/Linux_Essentials_Objectives_V1.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www.lpi.org/polici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lpi.org/our-certifications/exam-010-objectiv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7862432" cy="2387600"/>
          </a:xfrm>
        </p:spPr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Topic 3.3 Turning Commands into a Script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Prepare for the LPI Linux Essentials Certification Exam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C851 Cohort Session for Sunday, August 22, 2021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Dr. John S. Galliano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| C851 Linux Foundations Instructor</a:t>
            </a:r>
          </a:p>
        </p:txBody>
      </p:sp>
    </p:spTree>
    <p:extLst>
      <p:ext uri="{BB962C8B-B14F-4D97-AF65-F5344CB8AC3E}">
        <p14:creationId xmlns:p14="http://schemas.microsoft.com/office/powerpoint/2010/main" val="203232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FC4A6-A7E7-4537-B6BD-455A287F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Scripting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BFD06-4D3E-4749-811A-70DC7755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F4CAB5-EA2D-49FD-8E67-2EA29EA0D5DD}"/>
              </a:ext>
            </a:extLst>
          </p:cNvPr>
          <p:cNvSpPr txBox="1"/>
          <p:nvPr/>
        </p:nvSpPr>
        <p:spPr>
          <a:xfrm>
            <a:off x="360459" y="961689"/>
            <a:ext cx="562079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#! (shebang)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/bin/bash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echo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exit status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variables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arguments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36AAF-01A2-46EF-A56F-F0A5FAB2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217" y="1530630"/>
            <a:ext cx="5842759" cy="379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81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Questions Do you Have for Me?</a:t>
            </a:r>
          </a:p>
        </p:txBody>
      </p:sp>
    </p:spTree>
    <p:extLst>
      <p:ext uri="{BB962C8B-B14F-4D97-AF65-F5344CB8AC3E}">
        <p14:creationId xmlns:p14="http://schemas.microsoft.com/office/powerpoint/2010/main" val="149507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EAFD26-CBB5-48D2-BC6A-2A90FE66850B}"/>
              </a:ext>
            </a:extLst>
          </p:cNvPr>
          <p:cNvSpPr txBox="1">
            <a:spLocks/>
          </p:cNvSpPr>
          <p:nvPr/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C07A4F-20C9-4C60-AE8F-3E184A4D3951}"/>
              </a:ext>
            </a:extLst>
          </p:cNvPr>
          <p:cNvSpPr txBox="1">
            <a:spLocks/>
          </p:cNvSpPr>
          <p:nvPr/>
        </p:nvSpPr>
        <p:spPr>
          <a:xfrm>
            <a:off x="567193" y="1858966"/>
            <a:ext cx="8910182" cy="3556756"/>
          </a:xfrm>
          <a:prstGeom prst="rect">
            <a:avLst/>
          </a:prstGeo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Welcome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 the Exam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5 Exam Domains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Topics/Weightings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LPI Retake Policy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Demos/Hands-on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Exam Questions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Wrap-Up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80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6458" y="641242"/>
            <a:ext cx="5451613" cy="612885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the Linux Essentials v1.6 [1]</a:t>
            </a:r>
            <a:br>
              <a:rPr lang="en-US" sz="3200" baseline="30000" dirty="0">
                <a:solidFill>
                  <a:schemeClr val="tx2"/>
                </a:solidFill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3928" y="1254127"/>
            <a:ext cx="7094423" cy="438116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 prerequisites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Closed book, up to 60 minutes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40 multiple-choice (with some multi-select and fill-in-the-blank items) questions</a:t>
            </a:r>
          </a:p>
          <a:p>
            <a:r>
              <a:rPr lang="en-US" sz="2400" dirty="0">
                <a:solidFill>
                  <a:schemeClr val="tx2"/>
                </a:solidFill>
              </a:rPr>
              <a:t>Minimum pass score 500 points (200-800 scale)</a:t>
            </a:r>
          </a:p>
          <a:p>
            <a:r>
              <a:rPr lang="en-US" sz="2400" dirty="0">
                <a:solidFill>
                  <a:schemeClr val="tx2"/>
                </a:solidFill>
              </a:rPr>
              <a:t>Partially correct responses not accepted (for F-I-T-B questions LPI may accept multiple correct versions of an answer [2]</a:t>
            </a:r>
            <a:endParaRPr lang="en-US" sz="2400" baseline="300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Total exam weight count is 40, thus 40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443FE-94A5-4C57-AA3B-A74A23726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55" y="1903572"/>
            <a:ext cx="2133119" cy="30822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3A48C-E845-42B1-A908-10A77284408E}"/>
              </a:ext>
            </a:extLst>
          </p:cNvPr>
          <p:cNvSpPr txBox="1"/>
          <p:nvPr/>
        </p:nvSpPr>
        <p:spPr>
          <a:xfrm>
            <a:off x="773430" y="5875884"/>
            <a:ext cx="737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 Linux Professional Institute, “Linux Professional Institute Linux Essentials,” Linux Professional Institute, 21-Oct-2018. [Online]. </a:t>
            </a:r>
            <a:r>
              <a:rPr lang="fr-FR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Available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https://www.lpi.org/our-certifications/linux-essentials-overview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</a:t>
            </a:r>
            <a:r>
              <a:rPr lang="fr-FR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Accessed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14-Aug-2021]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 Dr. Galliano’s correspondence with LPI, dated August 2021: Example: with/without leading path in a case where the answer is a command</a:t>
            </a:r>
          </a:p>
        </p:txBody>
      </p:sp>
    </p:spTree>
    <p:extLst>
      <p:ext uri="{BB962C8B-B14F-4D97-AF65-F5344CB8AC3E}">
        <p14:creationId xmlns:p14="http://schemas.microsoft.com/office/powerpoint/2010/main" val="1911710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Exam Domains [3]</a:t>
            </a:r>
            <a:endParaRPr lang="en-US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Linux Community and a Career in Open Source</a:t>
            </a:r>
          </a:p>
          <a:p>
            <a:r>
              <a:rPr lang="en-US" sz="2400" dirty="0"/>
              <a:t>Finding Your Way on a Linux System</a:t>
            </a:r>
          </a:p>
          <a:p>
            <a:r>
              <a:rPr lang="en-US" sz="2400" dirty="0"/>
              <a:t>The Power of the Command Line</a:t>
            </a:r>
          </a:p>
          <a:p>
            <a:r>
              <a:rPr lang="en-US" sz="2400" dirty="0"/>
              <a:t>The Linux Operating System</a:t>
            </a:r>
          </a:p>
          <a:p>
            <a:r>
              <a:rPr lang="en-US" sz="2400" dirty="0"/>
              <a:t>Security and File Permissions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Linux Essentials - Credly">
            <a:extLst>
              <a:ext uri="{FF2B5EF4-FFF2-40B4-BE49-F238E27FC236}">
                <a16:creationId xmlns:a16="http://schemas.microsoft.com/office/drawing/2014/main" id="{CA18C69A-A1F0-4421-BF3E-DC9CCA40F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659" y="1906443"/>
            <a:ext cx="2341707" cy="234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25F68D-3073-4353-B5F4-21580F096100}"/>
              </a:ext>
            </a:extLst>
          </p:cNvPr>
          <p:cNvSpPr txBox="1"/>
          <p:nvPr/>
        </p:nvSpPr>
        <p:spPr>
          <a:xfrm>
            <a:off x="745460" y="6056116"/>
            <a:ext cx="7347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[3] Linux Professional Institute, “Linux Essentials Objectives V1.6 - LPI Wiki,” Linux Professional Institute, 25-Jan-2020.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https://wiki.lpi.org/wiki/Linux_Essentials_Objectives_V1.6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</a:p>
        </p:txBody>
      </p:sp>
    </p:spTree>
    <p:extLst>
      <p:ext uri="{BB962C8B-B14F-4D97-AF65-F5344CB8AC3E}">
        <p14:creationId xmlns:p14="http://schemas.microsoft.com/office/powerpoint/2010/main" val="106277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6509-595E-427C-9513-7005E0AD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Topics/Weightings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D4DE4-B087-468B-9D85-A55E386A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8713E3-F447-4C80-B2BE-9C3DDCC37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2378646"/>
            <a:ext cx="1881106" cy="2100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E05999-9925-4B8B-BF0C-8A42C0334860}"/>
              </a:ext>
            </a:extLst>
          </p:cNvPr>
          <p:cNvSpPr txBox="1"/>
          <p:nvPr/>
        </p:nvSpPr>
        <p:spPr>
          <a:xfrm>
            <a:off x="745460" y="6056116"/>
            <a:ext cx="7347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[4] Linux Professional Institute, “Linux Essentials Objectives V1.6 - LPI Wiki,” Linux Professional Institute, 25-Jan-2020.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https://wiki.lpi.org/wiki/Linux_Essentials_Objectives_V1.6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D1703F-5E1C-40C3-AF4A-B92ED3D1E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331086"/>
              </p:ext>
            </p:extLst>
          </p:nvPr>
        </p:nvGraphicFramePr>
        <p:xfrm>
          <a:off x="867686" y="431679"/>
          <a:ext cx="4204968" cy="5188060"/>
        </p:xfrm>
        <a:graphic>
          <a:graphicData uri="http://schemas.openxmlformats.org/drawingml/2006/table">
            <a:tbl>
              <a:tblPr/>
              <a:tblGrid>
                <a:gridCol w="1061720">
                  <a:extLst>
                    <a:ext uri="{9D8B030D-6E8A-4147-A177-3AD203B41FA5}">
                      <a16:colId xmlns:a16="http://schemas.microsoft.com/office/drawing/2014/main" val="4219903607"/>
                    </a:ext>
                  </a:extLst>
                </a:gridCol>
                <a:gridCol w="1741592">
                  <a:extLst>
                    <a:ext uri="{9D8B030D-6E8A-4147-A177-3AD203B41FA5}">
                      <a16:colId xmlns:a16="http://schemas.microsoft.com/office/drawing/2014/main" val="1260923742"/>
                    </a:ext>
                  </a:extLst>
                </a:gridCol>
                <a:gridCol w="1401656">
                  <a:extLst>
                    <a:ext uri="{9D8B030D-6E8A-4147-A177-3AD203B41FA5}">
                      <a16:colId xmlns:a16="http://schemas.microsoft.com/office/drawing/2014/main" val="4191681459"/>
                    </a:ext>
                  </a:extLst>
                </a:gridCol>
              </a:tblGrid>
              <a:tr h="259403"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Linux Essentials v1.6 Exam Topics [4]</a:t>
                      </a:r>
                      <a:endParaRPr lang="en-US" sz="18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40064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70311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67649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55391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189309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20548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6425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8134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197107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29632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835263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15640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79336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44119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55436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3759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9761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38387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769993"/>
                  </a:ext>
                </a:extLst>
              </a:tr>
              <a:tr h="25940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98984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7014AAB-68FC-40D6-BB3A-ACF62ADB69F5}"/>
              </a:ext>
            </a:extLst>
          </p:cNvPr>
          <p:cNvSpPr/>
          <p:nvPr/>
        </p:nvSpPr>
        <p:spPr>
          <a:xfrm>
            <a:off x="2514164" y="3025709"/>
            <a:ext cx="2558490" cy="250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9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81D5-1288-4F2A-9BF5-F3C8516C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268" y="641242"/>
            <a:ext cx="5173649" cy="612885"/>
          </a:xfrm>
        </p:spPr>
        <p:txBody>
          <a:bodyPr/>
          <a:lstStyle/>
          <a:p>
            <a:r>
              <a:rPr lang="en-US" dirty="0"/>
              <a:t>LPI Exam Re-Take Policy [5]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16F09-BC75-4B8A-844E-44B7E7120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0" i="0" dirty="0">
                <a:effectLst/>
              </a:rPr>
              <a:t>Anyone who takes an LPI exam once must wait </a:t>
            </a:r>
            <a:r>
              <a:rPr lang="en-US" sz="2400" b="0" i="0" u="sng" dirty="0">
                <a:effectLst/>
              </a:rPr>
              <a:t>one week</a:t>
            </a:r>
            <a:r>
              <a:rPr lang="en-US" sz="2400" b="0" i="0" dirty="0">
                <a:effectLst/>
              </a:rPr>
              <a:t> before re-taking</a:t>
            </a:r>
          </a:p>
          <a:p>
            <a:pPr algn="l"/>
            <a:r>
              <a:rPr lang="en-US" sz="2400" b="0" i="0" dirty="0">
                <a:effectLst/>
              </a:rPr>
              <a:t>Anyone who takes an LPI exam a second (and subsequent) time must wait </a:t>
            </a:r>
            <a:r>
              <a:rPr lang="en-US" sz="2400" b="0" i="0" u="sng" dirty="0">
                <a:effectLst/>
              </a:rPr>
              <a:t>30 days </a:t>
            </a:r>
            <a:r>
              <a:rPr lang="en-US" sz="2400" b="0" i="0" dirty="0">
                <a:effectLst/>
              </a:rPr>
              <a:t>before re-taking</a:t>
            </a:r>
          </a:p>
          <a:p>
            <a:pPr algn="l"/>
            <a:r>
              <a:rPr lang="en-US" sz="2400" dirty="0"/>
              <a:t>These are LPI policies, not WGU policies!</a:t>
            </a:r>
            <a:endParaRPr lang="en-US" sz="2400" b="0" i="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81E14-5AEE-48B1-86A3-383C58ECE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FF5E8-612D-4F72-B4F4-2DFFAAF49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83" y="2351134"/>
            <a:ext cx="1462818" cy="2155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F981BD-A557-4D78-A947-757265E84CA6}"/>
              </a:ext>
            </a:extLst>
          </p:cNvPr>
          <p:cNvSpPr txBox="1"/>
          <p:nvPr/>
        </p:nvSpPr>
        <p:spPr>
          <a:xfrm>
            <a:off x="754380" y="6101956"/>
            <a:ext cx="7373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[5] Linux Professional Institute, “Privacy Statement and Policies,” Linux Professional Institute, 18-May-2018.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https://www.lpi.org/policies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</a:p>
        </p:txBody>
      </p:sp>
    </p:spTree>
    <p:extLst>
      <p:ext uri="{BB962C8B-B14F-4D97-AF65-F5344CB8AC3E}">
        <p14:creationId xmlns:p14="http://schemas.microsoft.com/office/powerpoint/2010/main" val="325689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3AB5-BC39-4A86-9A24-9C4018BE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676" y="641242"/>
            <a:ext cx="5800724" cy="346403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3.3 Turning Commands into a Script [6]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EC80D-4445-4CE7-B775-D9E55586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B8309F-5D04-46C1-8D35-BBEFE48BD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9" y="646483"/>
            <a:ext cx="5716586" cy="5126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4761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Weight: 4 (4 questions)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 Knowledge Areas:</a:t>
            </a:r>
          </a:p>
          <a:p>
            <a:pPr marL="628650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Basic shell scripting</a:t>
            </a:r>
          </a:p>
          <a:p>
            <a:pPr marL="628650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Common text editors (vi and nano)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Files used, terms and utilities:</a:t>
            </a:r>
          </a:p>
          <a:p>
            <a:pPr marL="628650" indent="-28575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#! (shebang)</a:t>
            </a:r>
          </a:p>
          <a:p>
            <a:pPr marL="628650" indent="-28575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/bin/bash</a:t>
            </a:r>
          </a:p>
          <a:p>
            <a:pPr marL="628650" indent="-28575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Variables</a:t>
            </a:r>
          </a:p>
          <a:p>
            <a:pPr marL="628650" indent="-28575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Arguments</a:t>
            </a:r>
          </a:p>
          <a:p>
            <a:pPr marL="628650" indent="-28575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for loops</a:t>
            </a:r>
          </a:p>
          <a:p>
            <a:pPr marL="628650" indent="-28575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echo</a:t>
            </a:r>
          </a:p>
          <a:p>
            <a:pPr marL="628650" indent="-28575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Exit status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Tux Gnu Linux Penguin Free Transparent Image HD PNG Image">
            <a:extLst>
              <a:ext uri="{FF2B5EF4-FFF2-40B4-BE49-F238E27FC236}">
                <a16:creationId xmlns:a16="http://schemas.microsoft.com/office/drawing/2014/main" id="{A603BD61-7B96-45BB-8486-9FBF96BAC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765" y="2787437"/>
            <a:ext cx="2577010" cy="298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6E478B-7F3B-445A-8774-2A96F810FF7B}"/>
              </a:ext>
            </a:extLst>
          </p:cNvPr>
          <p:cNvSpPr txBox="1"/>
          <p:nvPr/>
        </p:nvSpPr>
        <p:spPr>
          <a:xfrm>
            <a:off x="753386" y="6123002"/>
            <a:ext cx="783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[6] Linux Professional Institute (LPI), “Exam 010 Objectives,” Linux Professional Institute, 21-Oct-2018.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https://www.lpi.org/our-certifications/exam-010-objectives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10-Jul-2021].</a:t>
            </a:r>
          </a:p>
        </p:txBody>
      </p:sp>
    </p:spTree>
    <p:extLst>
      <p:ext uri="{BB962C8B-B14F-4D97-AF65-F5344CB8AC3E}">
        <p14:creationId xmlns:p14="http://schemas.microsoft.com/office/powerpoint/2010/main" val="3437266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7B06D-D034-4841-A681-DEB3B1378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2" y="641242"/>
            <a:ext cx="5753029" cy="612885"/>
          </a:xfrm>
        </p:spPr>
        <p:txBody>
          <a:bodyPr>
            <a:normAutofit fontScale="90000"/>
          </a:bodyPr>
          <a:lstStyle/>
          <a:p>
            <a:pPr marL="342900" rtl="0" fontAlgn="ctr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Calibri" panose="020F0502020204030204" pitchFamily="34" charset="0"/>
              </a:rPr>
              <a:t>Common text editors (vi, nano)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05BCD-2E67-47D2-B541-5A23F3AE0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2E776-4210-458D-9A20-FCAEC9C89789}"/>
              </a:ext>
            </a:extLst>
          </p:cNvPr>
          <p:cNvSpPr txBox="1"/>
          <p:nvPr/>
        </p:nvSpPr>
        <p:spPr>
          <a:xfrm>
            <a:off x="228669" y="759458"/>
            <a:ext cx="5506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vi/vim</a:t>
            </a:r>
            <a:endParaRPr lang="en-US" sz="24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Demos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6D09F-DC69-4F84-96B3-8E8C7EA05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092" y="1451955"/>
            <a:ext cx="6685384" cy="431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2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49C45-64D9-4C53-A7D2-0B83C2D5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shell scripting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FD680-227A-4BC5-92B1-8E0465CB2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9BBB9-A187-4541-B64C-8030F9A1A33D}"/>
              </a:ext>
            </a:extLst>
          </p:cNvPr>
          <p:cNvSpPr txBox="1"/>
          <p:nvPr/>
        </p:nvSpPr>
        <p:spPr>
          <a:xfrm>
            <a:off x="474828" y="1054733"/>
            <a:ext cx="54687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What is a script?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Brainstorm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9A9F3-C8BE-402F-B0AA-EC968B420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96" y="2186981"/>
            <a:ext cx="1952839" cy="197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0688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291FC1B-9C0D-714D-91D8-8E8093E0EDE4}"/>
    </a:ext>
  </a:extLst>
</a:theme>
</file>

<file path=ppt/theme/theme10.xml><?xml version="1.0" encoding="utf-8"?>
<a:theme xmlns:a="http://schemas.openxmlformats.org/drawingml/2006/main" name="Body Grey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4329A6FB-1095-5241-BCAC-BB16457CB1A1}"/>
    </a:ext>
  </a:extLst>
</a:theme>
</file>

<file path=ppt/theme/theme11.xml><?xml version="1.0" encoding="utf-8"?>
<a:theme xmlns:a="http://schemas.openxmlformats.org/drawingml/2006/main" name="Body Blue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913DCDB3-3280-D34F-A91D-FE55C6D01C40}"/>
    </a:ext>
  </a:extLst>
</a:theme>
</file>

<file path=ppt/theme/theme12.xml><?xml version="1.0" encoding="utf-8"?>
<a:theme xmlns:a="http://schemas.openxmlformats.org/drawingml/2006/main" name="Ending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36DFEF74-938A-DD41-8E50-ED17D9C74D31}"/>
    </a:ext>
  </a:extLst>
</a:theme>
</file>

<file path=ppt/theme/theme13.xml><?xml version="1.0" encoding="utf-8"?>
<a:theme xmlns:a="http://schemas.openxmlformats.org/drawingml/2006/main" name="Ending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FC507B5-AC6E-0E41-AB4C-6E0C3209A861}"/>
    </a:ext>
  </a:extLst>
</a:theme>
</file>

<file path=ppt/theme/theme14.xml><?xml version="1.0" encoding="utf-8"?>
<a:theme xmlns:a="http://schemas.openxmlformats.org/drawingml/2006/main" name="Ending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DED3EA8-018F-D24B-9730-51B66DF54620}"/>
    </a:ext>
  </a:extLst>
</a:theme>
</file>

<file path=ppt/theme/theme15.xml><?xml version="1.0" encoding="utf-8"?>
<a:theme xmlns:a="http://schemas.openxmlformats.org/drawingml/2006/main" name="Ending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2E2D007B-A1D6-694B-869B-C76D213F2613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69B682AB-A5A6-F844-AFDD-05E3F1B31356}"/>
    </a:ext>
  </a:extLst>
</a:theme>
</file>

<file path=ppt/theme/theme3.xml><?xml version="1.0" encoding="utf-8"?>
<a:theme xmlns:a="http://schemas.openxmlformats.org/drawingml/2006/main" name="Cover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DBD2CA2-889F-7F4D-80EF-79F7580D10DA}"/>
    </a:ext>
  </a:extLst>
</a:theme>
</file>

<file path=ppt/theme/theme4.xml><?xml version="1.0" encoding="utf-8"?>
<a:theme xmlns:a="http://schemas.openxmlformats.org/drawingml/2006/main" name="Cover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180CC51-6A35-AE4A-AD07-A5A5F62BDB9C}"/>
    </a:ext>
  </a:extLst>
</a:theme>
</file>

<file path=ppt/theme/theme5.xml><?xml version="1.0" encoding="utf-8"?>
<a:theme xmlns:a="http://schemas.openxmlformats.org/drawingml/2006/main" name="Interstitial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7C86AAF-8A7C-D54E-8549-AE8622B511BE}"/>
    </a:ext>
  </a:extLst>
</a:theme>
</file>

<file path=ppt/theme/theme6.xml><?xml version="1.0" encoding="utf-8"?>
<a:theme xmlns:a="http://schemas.openxmlformats.org/drawingml/2006/main" name="Interstitial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CC60281-2869-F14A-9F64-2E6E2F3F2915}"/>
    </a:ext>
  </a:extLst>
</a:theme>
</file>

<file path=ppt/theme/theme7.xml><?xml version="1.0" encoding="utf-8"?>
<a:theme xmlns:a="http://schemas.openxmlformats.org/drawingml/2006/main" name="Interstitial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8C73B935-DEC3-1D45-8ABD-40558AA0F2EF}"/>
    </a:ext>
  </a:extLst>
</a:theme>
</file>

<file path=ppt/theme/theme8.xml><?xml version="1.0" encoding="utf-8"?>
<a:theme xmlns:a="http://schemas.openxmlformats.org/drawingml/2006/main" name="Interstitial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E672B97-F55E-474D-B055-EAC5BF922511}"/>
    </a:ext>
  </a:extLst>
</a:theme>
</file>

<file path=ppt/theme/theme9.xml><?xml version="1.0" encoding="utf-8"?>
<a:theme xmlns:a="http://schemas.openxmlformats.org/drawingml/2006/main" name="Body White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5008DB6A-7566-1847-92E7-77BF27A43A6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WGU_Marketing_Final_2</Template>
  <TotalTime>11149</TotalTime>
  <Words>1191</Words>
  <Application>Microsoft Office PowerPoint</Application>
  <PresentationFormat>Widescreen</PresentationFormat>
  <Paragraphs>180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11</vt:i4>
      </vt:variant>
    </vt:vector>
  </HeadingPairs>
  <TitlesOfParts>
    <vt:vector size="28" baseType="lpstr">
      <vt:lpstr>Arial</vt:lpstr>
      <vt:lpstr>Calibri</vt:lpstr>
      <vt:lpstr>Cover 1</vt:lpstr>
      <vt:lpstr>Cover 2</vt:lpstr>
      <vt:lpstr>Cover 3</vt:lpstr>
      <vt:lpstr>Cover 4</vt:lpstr>
      <vt:lpstr>Interstitial 1</vt:lpstr>
      <vt:lpstr>Interstitial 2</vt:lpstr>
      <vt:lpstr>Interstitial 3</vt:lpstr>
      <vt:lpstr>Interstitial 4</vt:lpstr>
      <vt:lpstr>Body White</vt:lpstr>
      <vt:lpstr>Body Grey</vt:lpstr>
      <vt:lpstr>Body Blue</vt:lpstr>
      <vt:lpstr>Ending 1</vt:lpstr>
      <vt:lpstr>Ending 2</vt:lpstr>
      <vt:lpstr>Ending 3</vt:lpstr>
      <vt:lpstr>Ending 4</vt:lpstr>
      <vt:lpstr>Topic 3.3 Turning Commands into a Script</vt:lpstr>
      <vt:lpstr>PowerPoint Presentation</vt:lpstr>
      <vt:lpstr>About the Linux Essentials v1.6 [1]  </vt:lpstr>
      <vt:lpstr>5 Exam Domains [3]</vt:lpstr>
      <vt:lpstr>Exam Topics/Weightings</vt:lpstr>
      <vt:lpstr>LPI Exam Re-Take Policy [5]</vt:lpstr>
      <vt:lpstr>3.3 Turning Commands into a Script [6]</vt:lpstr>
      <vt:lpstr>Common text editors (vi, nano)</vt:lpstr>
      <vt:lpstr>Basic shell scripting </vt:lpstr>
      <vt:lpstr>Basic Scripting Elements</vt:lpstr>
      <vt:lpstr>What Questions Do you Have for Me?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of your presentation, keep it short.</dc:title>
  <dc:creator>John Galliano</dc:creator>
  <cp:lastModifiedBy>John Galliano</cp:lastModifiedBy>
  <cp:revision>119</cp:revision>
  <dcterms:created xsi:type="dcterms:W3CDTF">2021-06-27T13:01:38Z</dcterms:created>
  <dcterms:modified xsi:type="dcterms:W3CDTF">2021-08-22T16:40:08Z</dcterms:modified>
</cp:coreProperties>
</file>